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4853411"/>
            <a:ext cx="8458200" cy="1222375"/>
          </a:xfrm>
        </p:spPr>
        <p:txBody>
          <a:bodyPr anchor="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AA0A9FF-7849-4552-86EE-1E7CEEB2371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7B1197-4009-4BF6-94B2-B6A2234918E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7D55E5-56FD-493F-ACC4-D8CFD616E37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7B0DFC0-6075-45D8-9AD0-EBCCC9C6E62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8C35D9-6875-41FD-9AE5-B7531ECBE873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05F351-A4E6-433E-A2AA-DB5EC46617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2DB0056-0316-402B-9602-E93F1721EB9E}" type="slidenum">
              <a:rPr lang="ru-RU"/>
              <a:t>‹#›</a:t>
            </a:fld>
            <a:endParaRPr lang="ru-RU"/>
          </a:p>
        </p:txBody>
      </p:sp>
      <p:sp>
        <p:nvSpPr>
          <p:cNvPr id="1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C95D18-BABD-451A-B325-D28F4E4C18A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075180-430C-4E6A-94DD-57CD9F505B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5BED38-E62B-4F52-92A4-FF97F601973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21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0C6132-038B-4F11-882F-203D8B6CF10D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668B39-9303-4D28-9E09-E1DCCC931D89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>
        <a:spcBef>
          <a:spcPts val="0"/>
        </a:spcBef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buClr>
          <a:schemeClr val="accent1"/>
        </a:buClr>
        <a:buSzPct val="6000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476672"/>
            <a:ext cx="8686800" cy="15841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>
                <a:solidFill>
                  <a:srgbClr val="FF0000"/>
                </a:solidFill>
              </a:rPr>
              <a:t>СИСТЕМНАЯ КРАСНАЯ ВОЛЧАНКА</a:t>
            </a:r>
            <a:br>
              <a:rPr lang="ru-RU" sz="4400">
                <a:solidFill>
                  <a:srgbClr val="FF0000"/>
                </a:solidFill>
              </a:rPr>
            </a:br>
            <a:r>
              <a:rPr lang="en-US" sz="4000"/>
              <a:t> lupus erythematosis</a:t>
            </a:r>
            <a:endParaRPr lang="ru-RU" sz="4400"/>
          </a:p>
        </p:txBody>
      </p:sp>
      <p:pic>
        <p:nvPicPr>
          <p:cNvPr id="5" name="Picture 2" descr="C:\Users\ромашка\Desktop\КАФЕДРА\РЕВМАТОЛОГИЯ\Коллагенозы\СКВ\uuuuuuu-12133639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331640" y="2132856"/>
            <a:ext cx="6357981" cy="42386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800"/>
              <a:t>Клиническая картина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251520" y="1772816"/>
            <a:ext cx="8686800" cy="3676687"/>
          </a:xfrm>
        </p:spPr>
        <p:txBody>
          <a:bodyPr/>
          <a:lstStyle/>
          <a:p>
            <a:pPr>
              <a:buNone/>
              <a:defRPr/>
            </a:pPr>
            <a:r>
              <a:rPr lang="ru-RU" sz="4400" b="1"/>
              <a:t>Конституциональные симптомы</a:t>
            </a:r>
            <a:r>
              <a:rPr lang="ru-RU" sz="4400"/>
              <a:t>: </a:t>
            </a:r>
            <a:r>
              <a:rPr lang="ru-RU" sz="4400" b="1">
                <a:solidFill>
                  <a:srgbClr val="FF0000"/>
                </a:solidFill>
              </a:rPr>
              <a:t>слабость, снижение массы тела, лихорадка, анорексия </a:t>
            </a:r>
            <a:r>
              <a:rPr lang="ru-RU" sz="4400" b="1"/>
              <a:t>– отражают </a:t>
            </a:r>
            <a:r>
              <a:rPr lang="ru-RU" sz="4400" b="1">
                <a:solidFill>
                  <a:srgbClr val="FF0000"/>
                </a:solidFill>
              </a:rPr>
              <a:t>активность</a:t>
            </a:r>
            <a:r>
              <a:rPr lang="ru-RU" sz="4400"/>
              <a:t> </a:t>
            </a:r>
            <a:r>
              <a:rPr lang="ru-RU" sz="4400" b="1"/>
              <a:t>воспалительного процесса  </a:t>
            </a:r>
            <a:endParaRPr/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Поражения кожи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400" b="1">
                <a:solidFill>
                  <a:srgbClr val="FF0000"/>
                </a:solidFill>
              </a:rPr>
              <a:t>Эритема по типу «бабочки» </a:t>
            </a:r>
            <a:r>
              <a:rPr lang="ru-RU" sz="4400" b="1"/>
              <a:t>(покраснение на щеках и в области спинки носа)</a:t>
            </a:r>
            <a:r>
              <a:rPr lang="ru-RU" sz="4400"/>
              <a:t>.</a:t>
            </a:r>
            <a:endParaRPr/>
          </a:p>
          <a:p>
            <a:pPr>
              <a:defRPr/>
            </a:pPr>
            <a:endParaRPr lang="ru-RU" sz="4400"/>
          </a:p>
        </p:txBody>
      </p:sp>
      <p:sp>
        <p:nvSpPr>
          <p:cNvPr id="6" name="Содержимое 4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Содержимое 5" descr="uuuuuuu-121336390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720" y="1428735"/>
            <a:ext cx="4351669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Поражения кожи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Содержимое 7" descr="10199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14876" y="1571612"/>
            <a:ext cx="3401568" cy="4724399"/>
          </a:xfrm>
          <a:prstGeom prst="rect">
            <a:avLst/>
          </a:prstGeom>
        </p:spPr>
      </p:pic>
      <p:sp>
        <p:nvSpPr>
          <p:cNvPr id="7" name="Содержимое 9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Содержимое 5" descr="16-1.gif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5720" y="1500174"/>
            <a:ext cx="4154271" cy="3057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Поражения кожи</a:t>
            </a:r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143372" y="1285860"/>
            <a:ext cx="5000628" cy="5286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</a:rPr>
              <a:t>Дискоидные очаги     </a:t>
            </a:r>
            <a:r>
              <a:rPr lang="ru-RU" sz="3600" b="1"/>
              <a:t>дефекты кожи с гиперемированными краями, инфильтрацией,  рубцовой атрофией и депигментацией в центре </a:t>
            </a:r>
          </a:p>
        </p:txBody>
      </p:sp>
      <p:pic>
        <p:nvPicPr>
          <p:cNvPr id="6" name="Содержимое 6" descr="sistemnaja_krasnaja_volchanka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285721" y="1785926"/>
            <a:ext cx="4143404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Дискоидная волчанка</a:t>
            </a:r>
          </a:p>
        </p:txBody>
      </p:sp>
      <p:pic>
        <p:nvPicPr>
          <p:cNvPr id="5" name="Рисунок 4" descr="Discoid Lupus Erythematosus: Scalp and Back"/>
          <p:cNvPicPr/>
          <p:nvPr/>
        </p:nvPicPr>
        <p:blipFill>
          <a:blip r:embed="rId2"/>
          <a:stretch/>
        </p:blipFill>
        <p:spPr bwMode="auto">
          <a:xfrm>
            <a:off x="214282" y="1285860"/>
            <a:ext cx="47149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rrt-1213362254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43504" y="1857364"/>
            <a:ext cx="3643306" cy="320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Поражения кожи</a:t>
            </a:r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357686" y="1428735"/>
            <a:ext cx="4633914" cy="5072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Фотодерматит </a:t>
            </a:r>
            <a:r>
              <a:rPr lang="ru-RU" sz="3600" b="1"/>
              <a:t> или повышенная чувствительность к свету — кожные высыпания в результате необычной реакции на солнечный свет</a:t>
            </a:r>
          </a:p>
        </p:txBody>
      </p:sp>
      <p:pic>
        <p:nvPicPr>
          <p:cNvPr id="6" name="Содержимое 6" descr="Systemic Lupus Erythematosus: Photosensitivity, Face and Neck"/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28596" y="1285860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ФОТОДЕРМАТИТ</a:t>
            </a:r>
          </a:p>
        </p:txBody>
      </p:sp>
      <p:pic>
        <p:nvPicPr>
          <p:cNvPr id="5" name="Рисунок 5" descr="Systemic Lupus Erythematosus: Photosensitive Erythematosus Rash, Upper Back"/>
          <p:cNvPicPr/>
          <p:nvPr/>
        </p:nvPicPr>
        <p:blipFill>
          <a:blip r:embed="rId2"/>
          <a:stretch/>
        </p:blipFill>
        <p:spPr bwMode="auto">
          <a:xfrm>
            <a:off x="1500165" y="1428735"/>
            <a:ext cx="6072229" cy="50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Поражения слизистых оболочек</a:t>
            </a:r>
          </a:p>
        </p:txBody>
      </p:sp>
      <p:pic>
        <p:nvPicPr>
          <p:cNvPr id="5" name="Содержимое 4" descr="3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571472" y="1785926"/>
            <a:ext cx="3819457" cy="3286148"/>
          </a:xfrm>
          <a:prstGeom prst="rect">
            <a:avLst/>
          </a:prstGeom>
        </p:spPr>
      </p:pic>
      <p:pic>
        <p:nvPicPr>
          <p:cNvPr id="6" name="Содержимое 9" descr="stomatit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857752" y="2000240"/>
            <a:ext cx="3643306" cy="4321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Поражения кожи</a:t>
            </a: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 bwMode="auto">
          <a:xfrm>
            <a:off x="285720" y="1500174"/>
            <a:ext cx="8686800" cy="5072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/>
              <a:t>Алопеция (выпадение волос)</a:t>
            </a:r>
            <a:endParaRPr/>
          </a:p>
          <a:p>
            <a:pPr>
              <a:defRPr/>
            </a:pPr>
            <a:r>
              <a:rPr lang="ru-RU" sz="4000" b="1"/>
              <a:t>Панникулит (воспаление волосенного фолликула) </a:t>
            </a:r>
            <a:endParaRPr/>
          </a:p>
          <a:p>
            <a:pPr>
              <a:defRPr/>
            </a:pPr>
            <a:r>
              <a:rPr lang="ru-RU" sz="4000" b="1"/>
              <a:t>Васкулит</a:t>
            </a:r>
            <a:endParaRPr/>
          </a:p>
          <a:p>
            <a:pPr>
              <a:defRPr/>
            </a:pPr>
            <a:r>
              <a:rPr lang="ru-RU" sz="4000" b="1"/>
              <a:t>Сетчатое ливедо (сосудистый рисунок на коже)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СЕТЧАТОЕ ливедо (</a:t>
            </a:r>
            <a:r>
              <a:rPr lang="en-US"/>
              <a:t>livedo reticularis)</a:t>
            </a:r>
            <a:endParaRPr lang="ru-RU"/>
          </a:p>
        </p:txBody>
      </p:sp>
      <p:pic>
        <p:nvPicPr>
          <p:cNvPr id="5" name="Рисунок 3" descr="Antiphospholipid Syndrome: Livedo Reticularis, Legs"/>
          <p:cNvPicPr/>
          <p:nvPr/>
        </p:nvPicPr>
        <p:blipFill>
          <a:blip r:embed="rId2"/>
          <a:stretch/>
        </p:blipFill>
        <p:spPr bwMode="auto">
          <a:xfrm>
            <a:off x="1571604" y="1428735"/>
            <a:ext cx="5857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>
                <a:solidFill>
                  <a:srgbClr val="FF0000"/>
                </a:solidFill>
              </a:rPr>
              <a:t>СИСТЕМНАЯ КРАСНАЯ ВОЛЧАНКА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554162"/>
            <a:ext cx="8686800" cy="5115198"/>
          </a:xfrm>
        </p:spPr>
        <p:txBody>
          <a:bodyPr/>
          <a:lstStyle/>
          <a:p>
            <a:pPr>
              <a:defRPr/>
            </a:pPr>
            <a:r>
              <a:rPr lang="ru-RU" sz="3600" b="1"/>
              <a:t>Системное аутоиммунное заболевание неизвестной этиологии, характеризующееся гиперпродукцией различных антител к компонентам ядра и иммунных комплексов, вызывающих воспалительное повреждение внутренних органов</a:t>
            </a:r>
            <a:r>
              <a:rPr lang="ru-RU" b="1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Поражение суставов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251520" y="1285860"/>
            <a:ext cx="889248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Артралгии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Волчаночный артрит (Жакку)-</a:t>
            </a:r>
            <a:r>
              <a:rPr lang="ru-RU" sz="3600" b="1"/>
              <a:t>симметричный неэрозивный полиартрит, чаще мелких суставов кистей, лучезапястных суставов.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Асептический некроз </a:t>
            </a:r>
            <a:r>
              <a:rPr lang="ru-RU" sz="3600" b="1"/>
              <a:t>чаще головки бедренной и плечевой костей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волчаночный артрит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</a:rPr>
              <a:t>артрит Жакку)</a:t>
            </a:r>
          </a:p>
        </p:txBody>
      </p:sp>
      <p:pic>
        <p:nvPicPr>
          <p:cNvPr id="5" name="Рисунок 3" descr="Systemic Lupus Erythematosus: Jaccoud Arthropathy, Hand"/>
          <p:cNvPicPr/>
          <p:nvPr/>
        </p:nvPicPr>
        <p:blipFill>
          <a:blip r:embed="rId2"/>
          <a:stretch/>
        </p:blipFill>
        <p:spPr bwMode="auto">
          <a:xfrm>
            <a:off x="1071538" y="1428735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Поражения легких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Плеврит</a:t>
            </a:r>
            <a:r>
              <a:rPr lang="ru-RU" b="1"/>
              <a:t>, </a:t>
            </a:r>
            <a:r>
              <a:rPr lang="ru-RU" sz="2600" b="1"/>
              <a:t>сухой или выпотной, чаще двусторонний, наблюдают у 20-40% больных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Люпус-пневмонит</a:t>
            </a:r>
            <a:r>
              <a:rPr lang="ru-RU" sz="4000" b="1"/>
              <a:t> </a:t>
            </a:r>
            <a:r>
              <a:rPr lang="ru-RU" sz="2600" b="1"/>
              <a:t>особенность процесса в виде малопродуктивного кашля в сочетании с медленно прогрессирующей одышкой и изменениями легких при рентгенологическом исследовании; 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Синдром легочной гипертензии </a:t>
            </a:r>
            <a:r>
              <a:rPr lang="ru-RU" sz="2600" b="1"/>
              <a:t>редко при рецидивирующих ТЭЛА при АФС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Поражения сердца и сосудов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285720" y="1285860"/>
            <a:ext cx="8686800" cy="5286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Перикардит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800" b="1"/>
              <a:t>(обычно сухой) у 20% больных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Миокардит</a:t>
            </a:r>
            <a:r>
              <a:rPr lang="ru-RU" sz="4000" b="1"/>
              <a:t> </a:t>
            </a:r>
            <a:r>
              <a:rPr lang="ru-RU" sz="2800" b="1"/>
              <a:t>проявляется нарушениями ритма и проводимости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Эндокардит</a:t>
            </a:r>
            <a:r>
              <a:rPr lang="ru-RU" b="1"/>
              <a:t>  </a:t>
            </a:r>
            <a:r>
              <a:rPr lang="ru-RU" sz="2800" b="1"/>
              <a:t>поражает чаще митральный, также аортальный, трикуспидальный клапан. Протекает бессимптомно.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Коронариит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400" b="1"/>
              <a:t>– </a:t>
            </a:r>
            <a:r>
              <a:rPr lang="ru-RU" sz="2800" b="1"/>
              <a:t>воспаление коронарных артерий с развитием инфаркта миокарда</a:t>
            </a:r>
            <a:endParaRPr/>
          </a:p>
          <a:p>
            <a:pPr>
              <a:defRPr/>
            </a:pPr>
            <a:r>
              <a:rPr lang="ru-RU" sz="2800" b="1"/>
              <a:t>Для СКВ характерно раннее ускоренное развитие атеросклероза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Поражение почек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412776"/>
            <a:ext cx="8686800" cy="51594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/>
              <a:t>Встречается редко</a:t>
            </a:r>
            <a:endParaRPr lang="ru-RU" sz="2800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Люпус-нефрит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800" b="1"/>
              <a:t>может протекать от невыраженной протеинурии до быстропрогрессирующего  диффузного гломерулонефрита и нефротического синдрома.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Синдром артериальной гипертензии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FF0000"/>
                </a:solidFill>
              </a:rPr>
              <a:t>Синдром почечной недостаточности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Поражение нервной системы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357298"/>
            <a:ext cx="8686800" cy="50006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Головная боль</a:t>
            </a:r>
            <a:r>
              <a:rPr lang="ru-RU" sz="2400" b="1"/>
              <a:t>, </a:t>
            </a:r>
            <a:r>
              <a:rPr lang="ru-RU" sz="2800" b="1"/>
              <a:t>чаще мигренозного характера, резистентная к анальгетикам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Судорожные припадки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Поражение черепных нервов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Инсульты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Периферическая нейропатия </a:t>
            </a:r>
            <a:r>
              <a:rPr lang="ru-RU" sz="2800" b="1"/>
              <a:t>(чувствительная и двигательная)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Острый психоз</a:t>
            </a:r>
            <a:endParaRPr/>
          </a:p>
          <a:p>
            <a:pPr>
              <a:defRPr/>
            </a:pPr>
            <a:r>
              <a:rPr lang="ru-RU" sz="4200" b="1">
                <a:solidFill>
                  <a:srgbClr val="FF0000"/>
                </a:solidFill>
              </a:rPr>
              <a:t>Органический мозговой синдром </a:t>
            </a:r>
            <a:r>
              <a:rPr lang="ru-RU" sz="2800" b="1"/>
              <a:t>(эмоциональная лабильность, депрессия, нарушение памяти, слабоумие)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Антифосфолипидный синдром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357298"/>
            <a:ext cx="8686800" cy="5143536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    </a:t>
            </a:r>
            <a:r>
              <a:rPr lang="ru-RU" sz="4000" b="1"/>
              <a:t>клинико-лабораторный симптомокомплекс, включающий </a:t>
            </a:r>
            <a:r>
              <a:rPr lang="ru-RU" sz="4000" b="1">
                <a:solidFill>
                  <a:srgbClr val="FF0000"/>
                </a:solidFill>
              </a:rPr>
              <a:t>артериальные</a:t>
            </a:r>
            <a:r>
              <a:rPr lang="ru-RU" sz="4000" b="1"/>
              <a:t> и </a:t>
            </a:r>
            <a:r>
              <a:rPr lang="ru-RU" sz="4000" b="1">
                <a:solidFill>
                  <a:srgbClr val="FF0000"/>
                </a:solidFill>
              </a:rPr>
              <a:t>венозные тромбозы</a:t>
            </a:r>
            <a:r>
              <a:rPr lang="ru-RU" sz="4000" b="1"/>
              <a:t>, различны формы </a:t>
            </a:r>
            <a:r>
              <a:rPr lang="ru-RU" sz="4000" b="1">
                <a:solidFill>
                  <a:srgbClr val="FF0000"/>
                </a:solidFill>
              </a:rPr>
              <a:t>акушерской патологии </a:t>
            </a:r>
            <a:r>
              <a:rPr lang="ru-RU" sz="4000" b="1"/>
              <a:t>(привычное невынашивание беременности), тромбоцитопению и др.</a:t>
            </a:r>
            <a:r>
              <a:rPr lang="ru-RU" sz="400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428604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/>
              <a:t>Диагностические критерии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85860"/>
            <a:ext cx="8686800" cy="5143536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  <a:defRPr/>
            </a:pPr>
            <a:r>
              <a:rPr lang="ru-RU" sz="2800" b="1" i="1" u="sng">
                <a:solidFill>
                  <a:srgbClr val="7030A0"/>
                </a:solidFill>
              </a:rPr>
              <a:t>КОЖА</a:t>
            </a:r>
            <a:endParaRPr/>
          </a:p>
          <a:p>
            <a:pPr lvl="0">
              <a:buNone/>
              <a:defRPr/>
            </a:pPr>
            <a:r>
              <a:rPr lang="ru-RU" sz="5400" b="1">
                <a:solidFill>
                  <a:srgbClr val="7030A0"/>
                </a:solidFill>
              </a:rPr>
              <a:t>1. Эритема на щеках, «бабочка» </a:t>
            </a:r>
            <a:endParaRPr/>
          </a:p>
          <a:p>
            <a:pPr lvl="0">
              <a:buNone/>
              <a:defRPr/>
            </a:pPr>
            <a:r>
              <a:rPr lang="ru-RU" sz="5400" b="1">
                <a:solidFill>
                  <a:srgbClr val="7030A0"/>
                </a:solidFill>
              </a:rPr>
              <a:t>2. Дискоидные очаги</a:t>
            </a:r>
            <a:endParaRPr/>
          </a:p>
          <a:p>
            <a:pPr lvl="0">
              <a:buNone/>
              <a:defRPr/>
            </a:pPr>
            <a:r>
              <a:rPr lang="ru-RU" sz="5400" b="1">
                <a:solidFill>
                  <a:srgbClr val="7030A0"/>
                </a:solidFill>
              </a:rPr>
              <a:t>3. Фотосенсибилизация</a:t>
            </a:r>
            <a:endParaRPr/>
          </a:p>
          <a:p>
            <a:pPr lvl="0">
              <a:buNone/>
              <a:defRPr/>
            </a:pPr>
            <a:r>
              <a:rPr lang="ru-RU" sz="5400" b="1">
                <a:solidFill>
                  <a:srgbClr val="7030A0"/>
                </a:solidFill>
              </a:rPr>
              <a:t>4. Язвы в полости рта или носа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Диагностические критерии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 sz="5400" b="1">
                <a:solidFill>
                  <a:srgbClr val="FF0000"/>
                </a:solidFill>
              </a:rPr>
              <a:t>5</a:t>
            </a:r>
            <a:r>
              <a:rPr lang="ru-RU" sz="6000" b="1">
                <a:solidFill>
                  <a:srgbClr val="FF0000"/>
                </a:solidFill>
              </a:rPr>
              <a:t>. Неэрозивный артрит </a:t>
            </a:r>
            <a:endParaRPr/>
          </a:p>
          <a:p>
            <a:pPr lvl="0">
              <a:buNone/>
              <a:defRPr/>
            </a:pPr>
            <a:r>
              <a:rPr lang="ru-RU" sz="6000" b="1">
                <a:solidFill>
                  <a:srgbClr val="FF0000"/>
                </a:solidFill>
              </a:rPr>
              <a:t>6. Серозиты (плеврит или перикардит)</a:t>
            </a:r>
            <a:r>
              <a:rPr lang="ru-RU" sz="6000" b="1"/>
              <a:t> </a:t>
            </a:r>
            <a:endParaRPr/>
          </a:p>
          <a:p>
            <a:pPr lvl="0">
              <a:buNone/>
              <a:defRPr/>
            </a:pPr>
            <a:endParaRPr lang="ru-RU" sz="5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Диагностические критерии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 lvl="0">
              <a:buNone/>
              <a:defRPr/>
            </a:pPr>
            <a:r>
              <a:rPr lang="ru-RU" sz="6000" b="1">
                <a:solidFill>
                  <a:srgbClr val="00B050"/>
                </a:solidFill>
              </a:rPr>
              <a:t>7. Персистирующая протеинурия более 0,5 г за сутки в ОАМ</a:t>
            </a:r>
            <a:endParaRPr/>
          </a:p>
          <a:p>
            <a:pPr lvl="0">
              <a:buNone/>
              <a:defRPr/>
            </a:pPr>
            <a:r>
              <a:rPr lang="ru-RU" sz="6000" b="1">
                <a:solidFill>
                  <a:srgbClr val="00B050"/>
                </a:solidFill>
              </a:rPr>
              <a:t>8. Судороги и/или психозы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/>
              <a:t>Этиология</a:t>
            </a:r>
            <a:r>
              <a:rPr lang="ru-RU" sz="4400" b="1"/>
              <a:t> </a:t>
            </a:r>
            <a:r>
              <a:rPr lang="ru-RU" sz="4400"/>
              <a:t>СКВ</a:t>
            </a:r>
            <a:r>
              <a:rPr lang="ru-RU" sz="4000" b="1"/>
              <a:t/>
            </a:r>
            <a:br>
              <a:rPr lang="ru-RU" sz="4000" b="1"/>
            </a:br>
            <a:endParaRPr lang="ru-RU" sz="4000" b="1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2844" y="1142984"/>
            <a:ext cx="8858312" cy="55007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/>
              <a:t>В развитии </a:t>
            </a:r>
            <a:r>
              <a:rPr lang="en-US" sz="2400" b="1"/>
              <a:t>C</a:t>
            </a:r>
            <a:r>
              <a:rPr lang="ru-RU" sz="2400" b="1"/>
              <a:t>КВ предполагается:</a:t>
            </a:r>
            <a:endParaRPr lang="ru-RU" sz="2000"/>
          </a:p>
          <a:p>
            <a:pPr>
              <a:lnSpc>
                <a:spcPct val="80000"/>
              </a:lnSpc>
              <a:defRPr/>
            </a:pPr>
            <a:r>
              <a:rPr lang="ru-RU" sz="3300" b="1"/>
              <a:t>-</a:t>
            </a:r>
            <a:r>
              <a:rPr lang="ru-RU" sz="3500" b="1"/>
              <a:t>пусковая роль </a:t>
            </a:r>
            <a:r>
              <a:rPr lang="ru-RU" sz="3500" b="1">
                <a:solidFill>
                  <a:srgbClr val="FF0000"/>
                </a:solidFill>
              </a:rPr>
              <a:t>РНК - вирусов </a:t>
            </a:r>
            <a:endParaRPr lang="ru-RU" sz="3500" b="1"/>
          </a:p>
          <a:p>
            <a:pPr>
              <a:lnSpc>
                <a:spcPct val="80000"/>
              </a:lnSpc>
              <a:defRPr/>
            </a:pPr>
            <a:r>
              <a:rPr lang="ru-RU" sz="3500"/>
              <a:t>-</a:t>
            </a:r>
            <a:r>
              <a:rPr lang="ru-RU" sz="3500" b="1">
                <a:solidFill>
                  <a:srgbClr val="FF0000"/>
                </a:solidFill>
              </a:rPr>
              <a:t>генетическая предрасположенность </a:t>
            </a:r>
            <a:r>
              <a:rPr lang="ru-RU" sz="3500" b="1"/>
              <a:t>(высокая частота ревматических заболеваний у родственников, случаи заболевания у близнецов).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3500"/>
              <a:t>-</a:t>
            </a:r>
            <a:r>
              <a:rPr lang="ru-RU" sz="3500" b="1"/>
              <a:t>среди больных преобладают молодые женщины, нередко заболевание развивается или обостряется после родов или абортов при нарушении у больных</a:t>
            </a:r>
            <a:r>
              <a:rPr lang="ru-RU" sz="3500"/>
              <a:t> </a:t>
            </a:r>
            <a:r>
              <a:rPr lang="ru-RU" sz="3500" b="1">
                <a:solidFill>
                  <a:srgbClr val="FF0000"/>
                </a:solidFill>
              </a:rPr>
              <a:t>метаболизма эстрогенов</a:t>
            </a:r>
            <a:r>
              <a:rPr lang="ru-RU" sz="3500" b="1">
                <a:solidFill>
                  <a:srgbClr val="FFFF00"/>
                </a:solidFill>
              </a:rPr>
              <a:t> </a:t>
            </a:r>
            <a:r>
              <a:rPr lang="ru-RU" sz="3500" b="1"/>
              <a:t>с повышением их активности.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>
                <a:latin typeface="+mn-lt"/>
                <a:ea typeface="+mn-ea"/>
                <a:cs typeface="+mn-cs"/>
              </a:rPr>
              <a:t>Проявлению СКВ способствует целый ряд неспецифических факторов - инсоляция, неспецифическая инфекция, введение сывороток, прием некоторых лекарственных средств, стресс.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Диагностические критерии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285720" y="1500174"/>
            <a:ext cx="8858280" cy="5357826"/>
          </a:xfrm>
        </p:spPr>
        <p:txBody>
          <a:bodyPr>
            <a:normAutofit fontScale="92500"/>
          </a:bodyPr>
          <a:lstStyle/>
          <a:p>
            <a:pPr lvl="0" algn="ctr">
              <a:buNone/>
              <a:defRPr/>
            </a:pPr>
            <a:r>
              <a:rPr lang="ru-RU" sz="2600" b="1" i="1" u="sng">
                <a:solidFill>
                  <a:srgbClr val="002060"/>
                </a:solidFill>
              </a:rPr>
              <a:t>ЛАБОРАТОРНЫЕ ИЗМЕНЕНИЯ</a:t>
            </a:r>
            <a:endParaRPr/>
          </a:p>
          <a:p>
            <a:pPr lvl="0">
              <a:buNone/>
              <a:defRPr/>
            </a:pPr>
            <a:r>
              <a:rPr lang="ru-RU" sz="4300" b="1">
                <a:solidFill>
                  <a:srgbClr val="002060"/>
                </a:solidFill>
              </a:rPr>
              <a:t>9. Гемолитическая анемия или лейкопения или тромбоцитопения </a:t>
            </a:r>
            <a:endParaRPr/>
          </a:p>
          <a:p>
            <a:pPr lvl="0">
              <a:buNone/>
              <a:defRPr/>
            </a:pPr>
            <a:r>
              <a:rPr lang="ru-RU" sz="4300" b="1">
                <a:solidFill>
                  <a:srgbClr val="002060"/>
                </a:solidFill>
              </a:rPr>
              <a:t>10. Наличие LE-клеток или антител к ДНК или ложноположительная реакция Вассермана </a:t>
            </a:r>
            <a:endParaRPr/>
          </a:p>
          <a:p>
            <a:pPr lvl="0">
              <a:buNone/>
              <a:defRPr/>
            </a:pPr>
            <a:r>
              <a:rPr lang="ru-RU" sz="4300" b="1">
                <a:solidFill>
                  <a:srgbClr val="002060"/>
                </a:solidFill>
              </a:rPr>
              <a:t>11. Наличие АнтиНуклеарногоФактора</a:t>
            </a:r>
            <a:endParaRPr/>
          </a:p>
          <a:p>
            <a:pPr lvl="0">
              <a:buNone/>
              <a:defRPr/>
            </a:pP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Диагностические критерии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500174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4800" b="1"/>
              <a:t>итого</a:t>
            </a:r>
            <a:endParaRPr/>
          </a:p>
          <a:p>
            <a:pPr algn="ctr">
              <a:buNone/>
              <a:defRPr/>
            </a:pPr>
            <a:r>
              <a:rPr lang="ru-RU" sz="7200" b="1">
                <a:solidFill>
                  <a:srgbClr val="FF0000"/>
                </a:solidFill>
              </a:rPr>
              <a:t>11 </a:t>
            </a:r>
            <a:r>
              <a:rPr lang="ru-RU" sz="5400" b="1"/>
              <a:t>критериев </a:t>
            </a:r>
            <a:r>
              <a:rPr lang="ru-RU" sz="6600" b="1">
                <a:solidFill>
                  <a:srgbClr val="FF0000"/>
                </a:solidFill>
              </a:rPr>
              <a:t>СКВ</a:t>
            </a:r>
            <a:endParaRPr lang="ru-RU" sz="5400" b="1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ru-RU" sz="4800" b="1"/>
              <a:t>для постановки диагноза требуется не менее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лечение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85860"/>
            <a:ext cx="8686800" cy="5286412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   </a:t>
            </a:r>
            <a:r>
              <a:rPr lang="ru-RU" sz="3600" b="1"/>
              <a:t>Цели:</a:t>
            </a:r>
            <a:endParaRPr/>
          </a:p>
          <a:p>
            <a:pPr>
              <a:buFontTx/>
              <a:buChar char="-"/>
              <a:defRPr/>
            </a:pPr>
            <a:r>
              <a:rPr lang="ru-RU" sz="4000" b="1"/>
              <a:t>Достижение клинико-лабораторной ремиссии</a:t>
            </a:r>
            <a:endParaRPr/>
          </a:p>
          <a:p>
            <a:pPr>
              <a:buFontTx/>
              <a:buChar char="-"/>
              <a:defRPr/>
            </a:pPr>
            <a:r>
              <a:rPr lang="ru-RU" sz="4000" b="1"/>
              <a:t>Предотвращение поражения жизненно важных органов и систем в первую очередь – почек и ЦНС</a:t>
            </a:r>
            <a:endParaRPr/>
          </a:p>
          <a:p>
            <a:pPr>
              <a:buFontTx/>
              <a:buChar char="-"/>
              <a:defRPr/>
            </a:pPr>
            <a:r>
              <a:rPr lang="ru-RU" sz="4000" b="1"/>
              <a:t>Улучшение качества жизни больных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Общие рекомендации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85860"/>
            <a:ext cx="8686800" cy="5214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Избегать длительного пребывания на солнце </a:t>
            </a:r>
            <a:endParaRPr/>
          </a:p>
          <a:p>
            <a:pPr>
              <a:defRPr/>
            </a:pPr>
            <a:r>
              <a:rPr lang="ru-RU" b="1"/>
              <a:t>Относительно противопоказаны прививки, КОКи, плановые и косметические операции</a:t>
            </a:r>
            <a:endParaRPr/>
          </a:p>
          <a:p>
            <a:pPr>
              <a:defRPr/>
            </a:pPr>
            <a:r>
              <a:rPr lang="ru-RU" b="1"/>
              <a:t>Профилактика инфекции</a:t>
            </a:r>
            <a:endParaRPr/>
          </a:p>
          <a:p>
            <a:pPr>
              <a:defRPr/>
            </a:pPr>
            <a:r>
              <a:rPr lang="ru-RU" b="1"/>
              <a:t>Исключение хронических интоксикаций</a:t>
            </a:r>
            <a:endParaRPr/>
          </a:p>
          <a:p>
            <a:pPr>
              <a:defRPr/>
            </a:pPr>
            <a:r>
              <a:rPr lang="ru-RU" b="1"/>
              <a:t>Поддержание идеальной массы тела</a:t>
            </a:r>
            <a:endParaRPr/>
          </a:p>
          <a:p>
            <a:pPr>
              <a:defRPr/>
            </a:pPr>
            <a:r>
              <a:rPr lang="ru-RU" b="1"/>
              <a:t>В период активного лечения цитотоксическими препаратами требуется контрацепция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Медикаментозное лечение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14422"/>
            <a:ext cx="8686800" cy="550072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- </a:t>
            </a:r>
            <a:r>
              <a:rPr lang="ru-RU" b="1">
                <a:solidFill>
                  <a:srgbClr val="FF0000"/>
                </a:solidFill>
              </a:rPr>
              <a:t>НПВС</a:t>
            </a:r>
            <a:r>
              <a:rPr lang="ru-RU" b="1"/>
              <a:t> </a:t>
            </a:r>
            <a:r>
              <a:rPr lang="ru-RU" sz="2800" b="1"/>
              <a:t>в стандартных дозировках для лечения серозитов, артритов, лихорадки</a:t>
            </a:r>
            <a:endParaRPr/>
          </a:p>
          <a:p>
            <a:pPr>
              <a:buFontTx/>
              <a:buChar char="-"/>
              <a:defRPr/>
            </a:pPr>
            <a:r>
              <a:rPr lang="ru-RU" sz="2800" b="1"/>
              <a:t>Гидроксихлорохин при поражении кожи, суставов </a:t>
            </a:r>
            <a:endParaRPr/>
          </a:p>
          <a:p>
            <a:pPr>
              <a:buFontTx/>
              <a:buChar char="-"/>
              <a:defRPr/>
            </a:pPr>
            <a:r>
              <a:rPr lang="ru-RU" b="1">
                <a:solidFill>
                  <a:srgbClr val="FF0000"/>
                </a:solidFill>
              </a:rPr>
              <a:t>Глюкокортикоиды</a:t>
            </a:r>
            <a:r>
              <a:rPr lang="ru-RU" b="1"/>
              <a:t> </a:t>
            </a:r>
            <a:r>
              <a:rPr lang="ru-RU" sz="2800" b="1"/>
              <a:t>пероральные дозировки</a:t>
            </a:r>
            <a:endParaRPr/>
          </a:p>
          <a:p>
            <a:pPr>
              <a:buNone/>
              <a:defRPr/>
            </a:pPr>
            <a:r>
              <a:rPr lang="ru-RU" sz="2800" b="1"/>
              <a:t>    Низкие 10-20мг/сут</a:t>
            </a:r>
            <a:endParaRPr/>
          </a:p>
          <a:p>
            <a:pPr>
              <a:buNone/>
              <a:defRPr/>
            </a:pPr>
            <a:r>
              <a:rPr lang="ru-RU" sz="2800" b="1"/>
              <a:t>    Средние 20-40 мг/сут</a:t>
            </a:r>
            <a:endParaRPr/>
          </a:p>
          <a:p>
            <a:pPr>
              <a:buNone/>
              <a:defRPr/>
            </a:pPr>
            <a:r>
              <a:rPr lang="ru-RU" sz="2800" b="1"/>
              <a:t>    Высокие 40-60 или 1 мг/кг/сут </a:t>
            </a:r>
            <a:endParaRPr/>
          </a:p>
          <a:p>
            <a:pPr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   Пульс – терапия </a:t>
            </a:r>
            <a:r>
              <a:rPr lang="ru-RU" b="1"/>
              <a:t>введение </a:t>
            </a:r>
            <a:r>
              <a:rPr lang="ru-RU" sz="2800" b="1"/>
              <a:t>500-1000 мг в/в метилпреднизолона в течении 30 мин 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Медикаментозное лечение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85860"/>
            <a:ext cx="8686800" cy="514353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Циклофосфамид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препарат выбора при волчаночном нефрите и поражении ЦНС</a:t>
            </a:r>
            <a:endParaRPr/>
          </a:p>
          <a:p>
            <a:pPr>
              <a:buFontTx/>
              <a:buChar char="-"/>
              <a:defRPr/>
            </a:pPr>
            <a:r>
              <a:rPr lang="ru-RU" sz="2800" b="1"/>
              <a:t>Пероральный прием препарата в дозе 1-2 мг/кг/сут</a:t>
            </a:r>
            <a:endParaRPr/>
          </a:p>
          <a:p>
            <a:pPr>
              <a:buFontTx/>
              <a:buChar char="-"/>
              <a:defRPr/>
            </a:pPr>
            <a:r>
              <a:rPr lang="ru-RU" sz="2800" b="1"/>
              <a:t>Интермитирующее в/в болюсное введение высоких доз препарата (</a:t>
            </a:r>
            <a:r>
              <a:rPr lang="ru-RU" b="1"/>
              <a:t>пульс -терапия) </a:t>
            </a:r>
            <a:r>
              <a:rPr lang="ru-RU" sz="2800" b="1"/>
              <a:t>500-1000мг/кв.м</a:t>
            </a:r>
            <a:endParaRPr/>
          </a:p>
          <a:p>
            <a:pPr>
              <a:buNone/>
              <a:defRPr/>
            </a:pPr>
            <a:r>
              <a:rPr lang="ru-RU" sz="2800" b="1"/>
              <a:t>    Основные побочные эффекты: подавление костномозгового кроветворения, аллопеция, инфекции, бесплодие, геморрагический цистит.</a:t>
            </a:r>
            <a:endParaRPr/>
          </a:p>
          <a:p>
            <a:pPr>
              <a:buNone/>
              <a:defRPr/>
            </a:pPr>
            <a:r>
              <a:rPr lang="ru-RU" b="1"/>
              <a:t>   </a:t>
            </a:r>
            <a:r>
              <a:rPr lang="ru-RU" b="1">
                <a:solidFill>
                  <a:srgbClr val="FF0000"/>
                </a:solidFill>
              </a:rPr>
              <a:t>Метотрексат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при рефрактерном волчаночном артрите </a:t>
            </a:r>
            <a:r>
              <a:rPr lang="ru-RU" sz="2800" b="1"/>
              <a:t>(10-20 мг/нед) </a:t>
            </a:r>
            <a:endParaRPr/>
          </a:p>
          <a:p>
            <a:pPr>
              <a:buNone/>
              <a:defRPr/>
            </a:pPr>
            <a:r>
              <a:rPr lang="ru-RU" sz="2800" b="1"/>
              <a:t>   </a:t>
            </a:r>
            <a:r>
              <a:rPr lang="ru-RU" b="1">
                <a:solidFill>
                  <a:srgbClr val="FF0000"/>
                </a:solidFill>
              </a:rPr>
              <a:t> Плазмоферез </a:t>
            </a:r>
            <a:r>
              <a:rPr lang="ru-RU" sz="2800" b="1"/>
              <a:t>показан при цитопении, васкулите, поражении ЦНС.</a:t>
            </a:r>
            <a:endParaRPr/>
          </a:p>
          <a:p>
            <a:pPr>
              <a:buNone/>
              <a:defRPr/>
            </a:pP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285728"/>
            <a:ext cx="8686800" cy="1009672"/>
          </a:xfrm>
        </p:spPr>
        <p:txBody>
          <a:bodyPr/>
          <a:lstStyle/>
          <a:p>
            <a:pPr>
              <a:defRPr/>
            </a:pPr>
            <a:r>
              <a:rPr lang="ru-RU" cap="none"/>
              <a:t>ПРОГНОЗ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/>
              <a:t>Выживаемость в течение 10 лет после установления диагноза составляет 80%, через 20 лет – 60%.</a:t>
            </a:r>
            <a:endParaRPr/>
          </a:p>
          <a:p>
            <a:pPr>
              <a:defRPr/>
            </a:pPr>
            <a:r>
              <a:rPr lang="ru-RU" b="1"/>
              <a:t>К факторам, связанным с неблагоприятным прогнозом, относят поражение почек, артериальную гипертензию, мужской пол, начало заболевания до 20 лет, АФС, высокую активность, присоединение инфекции, осложнения терапии.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Эпидемиология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340768"/>
            <a:ext cx="8686800" cy="5302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/>
              <a:t>4-250 случаев на 100 000 населения в год</a:t>
            </a:r>
            <a:endParaRPr/>
          </a:p>
          <a:p>
            <a:pPr>
              <a:defRPr/>
            </a:pPr>
            <a:r>
              <a:rPr lang="ru-RU" sz="2800" b="1"/>
              <a:t>Наиболее часто развивается у женщин репродуктивного возраста: </a:t>
            </a:r>
            <a:endParaRPr/>
          </a:p>
          <a:p>
            <a:pPr>
              <a:buFontTx/>
              <a:buChar char="-"/>
              <a:defRPr/>
            </a:pPr>
            <a:r>
              <a:rPr lang="ru-RU" sz="3900" b="1">
                <a:solidFill>
                  <a:srgbClr val="FF0000"/>
                </a:solidFill>
              </a:rPr>
              <a:t>в пубертатный период</a:t>
            </a:r>
            <a:endParaRPr/>
          </a:p>
          <a:p>
            <a:pPr>
              <a:buFontTx/>
              <a:buChar char="-"/>
              <a:defRPr/>
            </a:pPr>
            <a:r>
              <a:rPr lang="ru-RU" sz="3900" b="1">
                <a:solidFill>
                  <a:srgbClr val="FF0000"/>
                </a:solidFill>
              </a:rPr>
              <a:t>во время беременности</a:t>
            </a:r>
            <a:endParaRPr/>
          </a:p>
          <a:p>
            <a:pPr>
              <a:buFontTx/>
              <a:buChar char="-"/>
              <a:defRPr/>
            </a:pPr>
            <a:r>
              <a:rPr lang="ru-RU" sz="3900" b="1">
                <a:solidFill>
                  <a:srgbClr val="FF0000"/>
                </a:solidFill>
              </a:rPr>
              <a:t>в послеродовом периоде</a:t>
            </a:r>
            <a:endParaRPr/>
          </a:p>
          <a:p>
            <a:pPr>
              <a:buFontTx/>
              <a:buChar char="-"/>
              <a:defRPr/>
            </a:pPr>
            <a:endParaRPr lang="ru-RU" sz="2000"/>
          </a:p>
          <a:p>
            <a:pPr>
              <a:buNone/>
              <a:defRPr/>
            </a:pPr>
            <a:r>
              <a:rPr lang="ru-RU" sz="2000"/>
              <a:t>      </a:t>
            </a:r>
            <a:r>
              <a:rPr lang="ru-RU" sz="2800" b="1"/>
              <a:t>Соотношение</a:t>
            </a:r>
            <a:r>
              <a:rPr lang="ru-RU" sz="2800"/>
              <a:t> </a:t>
            </a:r>
            <a:r>
              <a:rPr lang="ru-RU" sz="2800" b="1">
                <a:solidFill>
                  <a:srgbClr val="FF0000"/>
                </a:solidFill>
              </a:rPr>
              <a:t>мужчин : женщин  1 : 10 </a:t>
            </a:r>
            <a:endParaRPr/>
          </a:p>
          <a:p>
            <a:pPr>
              <a:buFontTx/>
              <a:buChar char="-"/>
              <a:defRPr/>
            </a:pPr>
            <a:r>
              <a:rPr lang="ru-RU" sz="2800" b="1"/>
              <a:t>Пик  заболеваемости в возрасте 15-45 лет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428604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/>
              <a:t>ОСНОВЫ ПАТОГЕНЕЗА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179512" y="1196752"/>
            <a:ext cx="8812088" cy="4883373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sz="3500" b="1">
                <a:solidFill>
                  <a:srgbClr val="FF0000"/>
                </a:solidFill>
              </a:rPr>
              <a:t>нарушения иммунорегуляции</a:t>
            </a:r>
            <a:r>
              <a:rPr lang="ru-RU" b="1"/>
              <a:t> </a:t>
            </a:r>
            <a:endParaRPr/>
          </a:p>
          <a:p>
            <a:pPr algn="ctr">
              <a:buNone/>
              <a:defRPr/>
            </a:pPr>
            <a:endParaRPr lang="en-US"/>
          </a:p>
          <a:p>
            <a:pPr lvl="2">
              <a:buNone/>
              <a:defRPr/>
            </a:pPr>
            <a:r>
              <a:rPr lang="ru-RU" sz="4300" b="1">
                <a:solidFill>
                  <a:srgbClr val="0070C0"/>
                </a:solidFill>
              </a:rPr>
              <a:t>  ослабление супрессорной активности Т-лимфоцитов </a:t>
            </a:r>
            <a:endParaRPr/>
          </a:p>
          <a:p>
            <a:pPr>
              <a:buNone/>
              <a:defRPr/>
            </a:pPr>
            <a:endParaRPr lang="en-US" b="1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b="1">
                <a:solidFill>
                  <a:srgbClr val="FF0000"/>
                </a:solidFill>
              </a:rPr>
              <a:t>  </a:t>
            </a:r>
            <a:r>
              <a:rPr lang="ru-RU" b="1"/>
              <a:t> </a:t>
            </a:r>
            <a:r>
              <a:rPr lang="ru-RU" sz="3900" b="1">
                <a:solidFill>
                  <a:srgbClr val="7030A0"/>
                </a:solidFill>
              </a:rPr>
              <a:t>усиление активности В-лимфоцитов</a:t>
            </a:r>
            <a:r>
              <a:rPr lang="ru-RU" sz="3900" b="1"/>
              <a:t> </a:t>
            </a:r>
            <a:endParaRPr lang="en-US" sz="3900" b="1"/>
          </a:p>
          <a:p>
            <a:pPr>
              <a:buNone/>
              <a:defRPr/>
            </a:pPr>
            <a:r>
              <a:rPr lang="ru-RU" sz="3900" b="1">
                <a:solidFill>
                  <a:srgbClr val="7030A0"/>
                </a:solidFill>
              </a:rPr>
              <a:t>  с образованием антител к  ДНК и  фосфолипидам</a:t>
            </a:r>
          </a:p>
        </p:txBody>
      </p:sp>
      <p:sp>
        <p:nvSpPr>
          <p:cNvPr id="6" name="Стрелка вниз 3"/>
          <p:cNvSpPr/>
          <p:nvPr/>
        </p:nvSpPr>
        <p:spPr bwMode="auto">
          <a:xfrm>
            <a:off x="539552" y="2204864"/>
            <a:ext cx="788668" cy="1296144"/>
          </a:xfrm>
          <a:prstGeom prst="downArrow">
            <a:avLst>
              <a:gd name="adj1" fmla="val 55315"/>
              <a:gd name="adj2" fmla="val 591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4"/>
          <p:cNvSpPr/>
          <p:nvPr/>
        </p:nvSpPr>
        <p:spPr bwMode="auto">
          <a:xfrm rot="10800000">
            <a:off x="8100392" y="3573016"/>
            <a:ext cx="864096" cy="207740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defRPr/>
            </a:pP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ОСНОВЫ ПАТОГЕНЕЗА СКВ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68760"/>
            <a:ext cx="8686800" cy="496855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4000" b="1"/>
              <a:t>  </a:t>
            </a:r>
            <a:r>
              <a:rPr lang="ru-RU" sz="4000" b="1">
                <a:solidFill>
                  <a:srgbClr val="FF0000"/>
                </a:solidFill>
              </a:rPr>
              <a:t>АТ+АГ= ЦИК</a:t>
            </a:r>
            <a:endParaRPr/>
          </a:p>
          <a:p>
            <a:pPr algn="ctr">
              <a:buNone/>
              <a:defRPr/>
            </a:pPr>
            <a:endParaRPr lang="ru-RU" sz="4000" b="1"/>
          </a:p>
          <a:p>
            <a:pPr algn="ctr">
              <a:buNone/>
              <a:defRPr/>
            </a:pPr>
            <a:r>
              <a:rPr lang="ru-RU" sz="4000" b="1">
                <a:solidFill>
                  <a:srgbClr val="FF0000"/>
                </a:solidFill>
              </a:rPr>
              <a:t>Фиксация в эндотелии сосудов, органах и тканях</a:t>
            </a:r>
            <a:endParaRPr/>
          </a:p>
          <a:p>
            <a:pPr algn="ctr">
              <a:buNone/>
              <a:defRPr/>
            </a:pPr>
            <a:endParaRPr lang="ru-RU" sz="4000" b="1"/>
          </a:p>
          <a:p>
            <a:pPr algn="ctr">
              <a:buNone/>
              <a:defRPr/>
            </a:pPr>
            <a:r>
              <a:rPr lang="ru-RU" sz="4000" b="1">
                <a:solidFill>
                  <a:srgbClr val="FF0000"/>
                </a:solidFill>
              </a:rPr>
              <a:t>Развитие иммунокомплексного воспаления</a:t>
            </a:r>
          </a:p>
        </p:txBody>
      </p:sp>
      <p:sp>
        <p:nvSpPr>
          <p:cNvPr id="6" name="Стрелка вниз 3"/>
          <p:cNvSpPr/>
          <p:nvPr/>
        </p:nvSpPr>
        <p:spPr bwMode="auto">
          <a:xfrm>
            <a:off x="4427984" y="2060848"/>
            <a:ext cx="48463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4"/>
          <p:cNvSpPr/>
          <p:nvPr/>
        </p:nvSpPr>
        <p:spPr bwMode="auto">
          <a:xfrm>
            <a:off x="4499992" y="4149079"/>
            <a:ext cx="48463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20" y="428604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/>
              <a:t>Классификация СКВ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23528" y="1124744"/>
            <a:ext cx="8686800" cy="5572140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ru-RU"/>
              <a:t>По течению:</a:t>
            </a:r>
            <a:endParaRPr/>
          </a:p>
          <a:p>
            <a:pPr marL="514350" indent="-514350">
              <a:buFontTx/>
              <a:buChar char="-"/>
              <a:defRPr/>
            </a:pPr>
            <a:r>
              <a:rPr lang="ru-RU" b="1">
                <a:solidFill>
                  <a:srgbClr val="FF0000"/>
                </a:solidFill>
              </a:rPr>
              <a:t>Острое</a:t>
            </a:r>
            <a:r>
              <a:rPr lang="ru-RU"/>
              <a:t> </a:t>
            </a:r>
            <a:r>
              <a:rPr lang="ru-RU" sz="2800" b="1"/>
              <a:t>(быстрое развитие мультиорганных проявлений, включая поражение почек, и высокой иммунологической активностью) </a:t>
            </a:r>
            <a:endParaRPr/>
          </a:p>
          <a:p>
            <a:pPr marL="514350" indent="-514350">
              <a:buFontTx/>
              <a:buChar char="-"/>
              <a:defRPr/>
            </a:pPr>
            <a:r>
              <a:rPr lang="ru-RU" b="1">
                <a:solidFill>
                  <a:srgbClr val="FF0000"/>
                </a:solidFill>
              </a:rPr>
              <a:t>Подострое 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2800"/>
              <a:t>(</a:t>
            </a:r>
            <a:r>
              <a:rPr lang="ru-RU" sz="2800" b="1"/>
              <a:t>периодически возникающие, невыраженные обострения и развитие поражения почек в течение 1-го года заболевания)</a:t>
            </a:r>
            <a:endParaRPr/>
          </a:p>
          <a:p>
            <a:pPr marL="514350" indent="-514350">
              <a:buFontTx/>
              <a:buChar char="-"/>
              <a:defRPr/>
            </a:pPr>
            <a:r>
              <a:rPr lang="ru-RU" b="1">
                <a:solidFill>
                  <a:srgbClr val="FF0000"/>
                </a:solidFill>
              </a:rPr>
              <a:t>Хроническое </a:t>
            </a:r>
            <a:r>
              <a:rPr lang="ru-RU" sz="2800" b="1"/>
              <a:t>(превалирует один или несколько симптомов: поражения кожи, полиартрит, гематологические нарушения, АФС)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Классификация СКВ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/>
        <p:txBody>
          <a:bodyPr/>
          <a:lstStyle/>
          <a:p>
            <a:pPr>
              <a:buNone/>
              <a:defRPr/>
            </a:pPr>
            <a:r>
              <a:rPr lang="ru-RU"/>
              <a:t>По активности:</a:t>
            </a:r>
            <a:r>
              <a:rPr lang="en-US"/>
              <a:t>       </a:t>
            </a:r>
            <a:endParaRPr lang="ru-RU"/>
          </a:p>
          <a:p>
            <a:pPr>
              <a:buFontTx/>
              <a:buChar char="-"/>
              <a:defRPr/>
            </a:pPr>
            <a:r>
              <a:rPr lang="ru-RU" sz="3200" b="1">
                <a:solidFill>
                  <a:srgbClr val="FF0000"/>
                </a:solidFill>
              </a:rPr>
              <a:t>Низкая (</a:t>
            </a:r>
            <a:r>
              <a:rPr lang="en-US" sz="3200" b="1">
                <a:solidFill>
                  <a:srgbClr val="FF0000"/>
                </a:solidFill>
              </a:rPr>
              <a:t>I)</a:t>
            </a:r>
            <a:endParaRPr lang="ru-RU" sz="3200" b="1">
              <a:solidFill>
                <a:srgbClr val="FF000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3200" b="1">
                <a:solidFill>
                  <a:srgbClr val="FF0000"/>
                </a:solidFill>
              </a:rPr>
              <a:t>Средняя</a:t>
            </a:r>
            <a:r>
              <a:rPr lang="en-US" sz="3200" b="1">
                <a:solidFill>
                  <a:srgbClr val="FF0000"/>
                </a:solidFill>
              </a:rPr>
              <a:t> (II)</a:t>
            </a:r>
            <a:endParaRPr lang="ru-RU" sz="3200" b="1">
              <a:solidFill>
                <a:srgbClr val="FF000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3200" b="1">
                <a:solidFill>
                  <a:srgbClr val="FF0000"/>
                </a:solidFill>
              </a:rPr>
              <a:t>Высокая</a:t>
            </a:r>
            <a:r>
              <a:rPr lang="en-US" sz="3200" b="1">
                <a:solidFill>
                  <a:srgbClr val="FF0000"/>
                </a:solidFill>
              </a:rPr>
              <a:t> (III)</a:t>
            </a:r>
            <a:endParaRPr lang="ru-RU" sz="3200" b="1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/>
              <a:t>        или </a:t>
            </a:r>
            <a:endParaRPr/>
          </a:p>
          <a:p>
            <a:pPr>
              <a:buNone/>
              <a:defRPr/>
            </a:pPr>
            <a:r>
              <a:rPr lang="ru-RU"/>
              <a:t>    </a:t>
            </a:r>
            <a:r>
              <a:rPr lang="ru-RU" sz="3200" b="1">
                <a:solidFill>
                  <a:srgbClr val="FF0000"/>
                </a:solidFill>
              </a:rPr>
              <a:t>ремиссия</a:t>
            </a:r>
            <a:r>
              <a:rPr lang="en-US" sz="3200" b="1">
                <a:solidFill>
                  <a:srgbClr val="FF0000"/>
                </a:solidFill>
              </a:rPr>
              <a:t> (0)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3491880" y="1484784"/>
            <a:ext cx="5652120" cy="5112568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    </a:t>
            </a:r>
            <a:r>
              <a:rPr lang="ru-RU" sz="3600" b="1"/>
              <a:t>Определяется по специальным шкалам включающих в себя </a:t>
            </a:r>
            <a:r>
              <a:rPr lang="ru-RU" sz="3600" b="1" i="1"/>
              <a:t>лихорадку</a:t>
            </a:r>
            <a:r>
              <a:rPr lang="ru-RU" sz="3600" b="1"/>
              <a:t>, </a:t>
            </a:r>
            <a:r>
              <a:rPr lang="ru-RU" sz="3600" b="1" i="1"/>
              <a:t>похудание</a:t>
            </a:r>
            <a:r>
              <a:rPr lang="ru-RU" sz="3600" b="1"/>
              <a:t>, </a:t>
            </a:r>
            <a:r>
              <a:rPr lang="ru-RU" sz="3600" b="1" i="1"/>
              <a:t>утомляемость</a:t>
            </a:r>
            <a:r>
              <a:rPr lang="ru-RU" sz="3600" b="1"/>
              <a:t>, </a:t>
            </a:r>
            <a:r>
              <a:rPr lang="ru-RU" sz="3600" b="1" i="1"/>
              <a:t>поражения кожи</a:t>
            </a:r>
            <a:r>
              <a:rPr lang="ru-RU" sz="3600" b="1"/>
              <a:t>, </a:t>
            </a:r>
            <a:r>
              <a:rPr lang="ru-RU" sz="3600" b="1" i="1"/>
              <a:t>суставов, внутренних органов, лабораторные показатели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Классификация СКВ </a:t>
            </a: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 bwMode="auto">
          <a:xfrm>
            <a:off x="304800" y="1268760"/>
            <a:ext cx="8686800" cy="532859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/>
              <a:t>Кроме того, в диагнозе указывается клинико-морфологические изменения и синдромы</a:t>
            </a:r>
            <a:endParaRPr/>
          </a:p>
          <a:p>
            <a:pPr>
              <a:buNone/>
              <a:defRPr/>
            </a:pPr>
            <a:r>
              <a:rPr lang="ru-RU" b="1"/>
              <a:t>Например:</a:t>
            </a:r>
            <a:endParaRPr/>
          </a:p>
          <a:p>
            <a:pPr>
              <a:buFontTx/>
              <a:buChar char="-"/>
              <a:defRPr/>
            </a:pPr>
            <a:r>
              <a:rPr lang="ru-RU" sz="3600" b="1" i="1"/>
              <a:t>СКВ, подострое течение, активность высокая, лихорадка, лимфоаденопатия, лейкопения, люпус-нефрит, ХПН 2 </a:t>
            </a:r>
            <a:endParaRPr/>
          </a:p>
          <a:p>
            <a:pPr>
              <a:buFontTx/>
              <a:buChar char="-"/>
              <a:defRPr/>
            </a:pPr>
            <a:r>
              <a:rPr lang="ru-RU" sz="3600" b="1" i="1"/>
              <a:t>СКВ, хроническое течение, активность умеренная, полиартрит, антифосфолипидный синдром</a:t>
            </a:r>
            <a:r>
              <a:rPr lang="ru-RU" sz="3600" b="1"/>
              <a:t>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1004</Words>
  <Application>Microsoft Office PowerPoint</Application>
  <DocSecurity>0</DocSecurity>
  <PresentationFormat>Экран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Franklin Gothic Book</vt:lpstr>
      <vt:lpstr>Franklin Gothic Medium</vt:lpstr>
      <vt:lpstr>Wingdings 2</vt:lpstr>
      <vt:lpstr>Трек</vt:lpstr>
      <vt:lpstr>СИСТЕМНАЯ КРАСНАЯ ВОЛЧАНКА  lupus erythematosis</vt:lpstr>
      <vt:lpstr>СИСТЕМНАЯ КРАСНАЯ ВОЛЧАНКА</vt:lpstr>
      <vt:lpstr>Этиология СКВ </vt:lpstr>
      <vt:lpstr>Эпидемиология</vt:lpstr>
      <vt:lpstr>ОСНОВЫ ПАТОГЕНЕЗА СКВ</vt:lpstr>
      <vt:lpstr>ОСНОВЫ ПАТОГЕНЕЗА СКВ</vt:lpstr>
      <vt:lpstr>Классификация СКВ </vt:lpstr>
      <vt:lpstr>Классификация СКВ </vt:lpstr>
      <vt:lpstr>Классификация СКВ </vt:lpstr>
      <vt:lpstr>Клиническая картина СКВ</vt:lpstr>
      <vt:lpstr>Поражения кожи</vt:lpstr>
      <vt:lpstr>Поражения кожи</vt:lpstr>
      <vt:lpstr>Поражения кожи</vt:lpstr>
      <vt:lpstr>Дискоидная волчанка</vt:lpstr>
      <vt:lpstr>Поражения кожи</vt:lpstr>
      <vt:lpstr>ФОТОДЕРМАТИТ</vt:lpstr>
      <vt:lpstr>Поражения слизистых оболочек</vt:lpstr>
      <vt:lpstr>Поражения кожи</vt:lpstr>
      <vt:lpstr>СЕТЧАТОЕ ливедо (livedo reticularis)</vt:lpstr>
      <vt:lpstr>Поражение суставов</vt:lpstr>
      <vt:lpstr>волчаночный артрит (артрит Жакку)</vt:lpstr>
      <vt:lpstr>Поражения легких</vt:lpstr>
      <vt:lpstr>Поражения сердца и сосудов</vt:lpstr>
      <vt:lpstr>Поражение почек</vt:lpstr>
      <vt:lpstr>Поражение нервной системы</vt:lpstr>
      <vt:lpstr>Антифосфолипидный синдром</vt:lpstr>
      <vt:lpstr>Диагностические критерии СКВ</vt:lpstr>
      <vt:lpstr>Диагностические критерии СКВ</vt:lpstr>
      <vt:lpstr>Диагностические критерии СКВ</vt:lpstr>
      <vt:lpstr>Диагностические критерии СКВ</vt:lpstr>
      <vt:lpstr>Диагностические критерии СКВ</vt:lpstr>
      <vt:lpstr>лечение</vt:lpstr>
      <vt:lpstr>Общие рекомендации</vt:lpstr>
      <vt:lpstr>Медикаментозное лечение</vt:lpstr>
      <vt:lpstr>Медикаментозное лечение</vt:lpstr>
      <vt:lpstr>ПРОГНОЗ</vt:lpstr>
    </vt:vector>
  </TitlesOfParts>
  <Manager/>
  <Company>cat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Системные заболевания</dc:title>
  <dc:subject/>
  <dc:creator>MI</dc:creator>
  <cp:keywords/>
  <dc:description/>
  <cp:lastModifiedBy>Наталья Епифанова</cp:lastModifiedBy>
  <cp:revision>97</cp:revision>
  <dcterms:created xsi:type="dcterms:W3CDTF">2008-09-23T17:41:44Z</dcterms:created>
  <dcterms:modified xsi:type="dcterms:W3CDTF">2021-08-19T14:03:15Z</dcterms:modified>
  <cp:category/>
  <dc:identifier/>
  <cp:contentStatus/>
  <dc:language/>
  <cp:version/>
</cp:coreProperties>
</file>